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8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6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8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9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8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3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4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7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3A74A-6F22-4367-BBE9-533FA931356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0CCBE-8E29-4649-86ED-836A5340F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1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e.nv.gov/Standards_and_Instructional_Support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s://washoeschools.sharepoint.com/sites/publicdocs/_layouts/15/Doc.aspx?sourcedoc=%7b78bb19a9-01a6-4303-82df-e71478fa66d4%7d&amp;action=edit&amp;wd=target%28Planning%20Resources.one%7Caa3266b7-bbc9-4862-89b6-88a487cbe3f1%2FUnit%204%20Balanced%7Cf2e45ad1-d9a8-49f2-a925-bbdc781c4ca9%2F%29&amp;wdorigin=70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onenote:https://washoeschools.sharepoint.com/sites/publicdocs/CurriculumAndInstruction/Online%20Curriculum%20Planning%20Guides/4-Fourth%20Grade/Grade%204%20Science/Planning%20Resources.one#2023-24%20Pacing%20Guide%20-%20Balanced&amp;section-id={3DAB598A-84D9-40E0-976B-41902275BA9A}&amp;page-id={B38D8AB2-BB43-43A1-A0F2-EE513D368A68}&amp;end" TargetMode="External"/><Relationship Id="rId3" Type="http://schemas.openxmlformats.org/officeDocument/2006/relationships/hyperlink" Target="https://washoeschools.sharepoint.com/sites/publicdocs/_layouts/15/Doc.aspx?sourcedoc=%7b29ba2f14-270d-4821-97f2-39613c1e20ed%7d&amp;action=edit&amp;wd=target%28Planning%20Resources.one%7C94af7f59-7d2f-43ce-8dad-00763bf5cd66%2F4th%20Grade%20Pacing%20Guide%7Cd6e46c99-dfff-415d-908c-3504fc2e804a%2F%29&amp;wdorigin=703" TargetMode="External"/><Relationship Id="rId7" Type="http://schemas.openxmlformats.org/officeDocument/2006/relationships/hyperlink" Target="https://washoeschools.sharepoint.com/sites/publicdocs/_layouts/15/Doc.aspx?sourcedoc=%7bc4095048-64be-4558-83f9-c4e175c99d60%7d&amp;action=edit&amp;wd=target%28Units.one%7C1cb094fa-9d99-41fe-b135-68a9d774033d%2F2%20-%20Energy%7Cc95b080d-cf3d-47c6-92b7-8c451d2f2c7d%2F%29&amp;wdorigin=70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ashoeschools.sharepoint.com/sites/publicdocs/_layouts/OneNote.aspx?id=%2Fsites%2Fpublicdocs%2FCurriculumAndInstruction%2FOnline%20Curriculum%20Planning%20Guides%2F4-Fourth%20Grade%2FGrade%204%20Science&amp;wd=target%28Units.one%7C1CB094FA-9D99-41FE-B135-68A9D774033D%2F1%20-%20Environments%7C1B600D53-2DE7-42FE-B425-C895F4818282%2F%29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s://washoeschools.sharepoint.com/sites/publicdocs/_layouts/15/Doc.aspx?sourcedoc=%7b29ba2f14-270d-4821-97f2-39613c1e20ed%7d&amp;action=edit&amp;wd=target%28Units%2FTopic%206.one%7Ca622d1c0-4692-4360-ac86-c697f6eec838%2FGrade%204%20Topic%206%20Use%20Operations%20with%20Whole%20Numbers%20%7Cc9d42f91-b6c0-46ce-a232-77b971c0c2c9%2F%29&amp;wdorigin=703" TargetMode="External"/><Relationship Id="rId10" Type="http://schemas.openxmlformats.org/officeDocument/2006/relationships/hyperlink" Target="https://app.ellevationeducation.com/Strategies/Activity/Details/1809" TargetMode="External"/><Relationship Id="rId4" Type="http://schemas.openxmlformats.org/officeDocument/2006/relationships/hyperlink" Target="https://washoeschools.sharepoint.com/sites/publicdocs/_layouts/15/Doc.aspx?sourcedoc=%7b29ba2f14-270d-4821-97f2-39613c1e20ed%7d&amp;action=edit&amp;wd=target%28Units%2FTopic%205.one%7C1cc932ab-265a-410b-99e6-83c6c573d474%2F%29&amp;wdorigin=717" TargetMode="External"/><Relationship Id="rId9" Type="http://schemas.openxmlformats.org/officeDocument/2006/relationships/hyperlink" Target="https://washoeschools.sharepoint.com/:w:/r/sites/publicdocs/CurriculumAndInstruction/Elementary%20C%20%26%20I%20Resources/Engagement%20Strategies/Role%20Play.docx?d=wd0ed8adf565f4a81a98607b96adcf98a&amp;csf=1&amp;web=1&amp;e=lqDUB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5779-8172-17EB-D6A9-0AF4CBF1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3516" y="25748"/>
            <a:ext cx="6031207" cy="346424"/>
          </a:xfrm>
        </p:spPr>
        <p:txBody>
          <a:bodyPr>
            <a:noAutofit/>
          </a:bodyPr>
          <a:lstStyle/>
          <a:p>
            <a:r>
              <a:rPr lang="en-US" sz="2400" b="1" dirty="0"/>
              <a:t>Fourth Grade </a:t>
            </a:r>
            <a:r>
              <a:rPr lang="en-US" sz="1800" b="1" dirty="0"/>
              <a:t>Elementary Curriculum Essentials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1B0F51-1967-8B8A-957E-ED7DBE5A3A0E}"/>
              </a:ext>
            </a:extLst>
          </p:cNvPr>
          <p:cNvSpPr txBox="1"/>
          <p:nvPr/>
        </p:nvSpPr>
        <p:spPr>
          <a:xfrm>
            <a:off x="1434517" y="277781"/>
            <a:ext cx="59394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A quick glance at the standards/outcomes you should be seeing in your classrooms this month.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All grade level </a:t>
            </a:r>
            <a:r>
              <a:rPr lang="en-US" sz="1000" dirty="0">
                <a:hlinkClick r:id="rId2"/>
              </a:rPr>
              <a:t>Standards </a:t>
            </a:r>
            <a:r>
              <a:rPr lang="en-US" sz="1000" dirty="0"/>
              <a:t> are expected to be taught; </a:t>
            </a:r>
          </a:p>
          <a:p>
            <a:pPr algn="ctr"/>
            <a:r>
              <a:rPr lang="en-US" sz="1000" dirty="0"/>
              <a:t>however, the essential standards need to be mastered/secured prior to the end of the school year.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82D100E-906E-C4C8-8D0F-AA70CE14FF5C}"/>
              </a:ext>
            </a:extLst>
          </p:cNvPr>
          <p:cNvSpPr txBox="1"/>
          <p:nvPr/>
        </p:nvSpPr>
        <p:spPr>
          <a:xfrm>
            <a:off x="6219961" y="801873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KG Payphone" panose="02000000000000000000" pitchFamily="2" charset="0"/>
              </a:rPr>
              <a:t>Math</a:t>
            </a:r>
            <a:endParaRPr lang="en-US" sz="3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BDE6BFA-42CF-812B-EBE6-85D7DACD867D}"/>
              </a:ext>
            </a:extLst>
          </p:cNvPr>
          <p:cNvSpPr txBox="1"/>
          <p:nvPr/>
        </p:nvSpPr>
        <p:spPr>
          <a:xfrm>
            <a:off x="71793" y="1288311"/>
            <a:ext cx="1996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Reading Foundational Skills: 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1D4FC55-1DD7-9C39-74B0-0A8B9911EE44}"/>
              </a:ext>
            </a:extLst>
          </p:cNvPr>
          <p:cNvGrpSpPr/>
          <p:nvPr/>
        </p:nvGrpSpPr>
        <p:grpSpPr>
          <a:xfrm>
            <a:off x="-4525" y="713750"/>
            <a:ext cx="9025745" cy="6118983"/>
            <a:chOff x="91232" y="768282"/>
            <a:chExt cx="4384219" cy="349933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F9CC5B5-F49E-266C-57AF-23BBF37BDC37}"/>
                </a:ext>
              </a:extLst>
            </p:cNvPr>
            <p:cNvGrpSpPr/>
            <p:nvPr/>
          </p:nvGrpSpPr>
          <p:grpSpPr>
            <a:xfrm>
              <a:off x="91232" y="825642"/>
              <a:ext cx="4380101" cy="3410798"/>
              <a:chOff x="132127" y="1858034"/>
              <a:chExt cx="4819475" cy="230867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FD7DBE-8F7D-B06E-2AE0-52D2B666C037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23086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1AD2DC6-ABF3-527B-128F-3470F72D0B67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16926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F0829A-9192-D042-C628-D143E373A566}"/>
                </a:ext>
              </a:extLst>
            </p:cNvPr>
            <p:cNvSpPr txBox="1"/>
            <p:nvPr/>
          </p:nvSpPr>
          <p:spPr>
            <a:xfrm>
              <a:off x="2057000" y="768282"/>
              <a:ext cx="609582" cy="334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KG Payphone" panose="02000000000000000000" pitchFamily="2" charset="0"/>
                </a:rPr>
                <a:t>ELA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08BACBB-799F-1DF4-C2E5-7FCEF0EAC89D}"/>
                </a:ext>
              </a:extLst>
            </p:cNvPr>
            <p:cNvSpPr/>
            <p:nvPr/>
          </p:nvSpPr>
          <p:spPr>
            <a:xfrm>
              <a:off x="98418" y="1075703"/>
              <a:ext cx="2190575" cy="1268269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79DC1E3-7B7C-CC97-D00F-4EFD6E11E73C}"/>
                </a:ext>
              </a:extLst>
            </p:cNvPr>
            <p:cNvSpPr/>
            <p:nvPr/>
          </p:nvSpPr>
          <p:spPr>
            <a:xfrm>
              <a:off x="2281282" y="1032330"/>
              <a:ext cx="2190575" cy="1275233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78A0820-6AA5-A011-7C4F-091D6E5A8D79}"/>
                </a:ext>
              </a:extLst>
            </p:cNvPr>
            <p:cNvSpPr/>
            <p:nvPr/>
          </p:nvSpPr>
          <p:spPr>
            <a:xfrm>
              <a:off x="98418" y="2343974"/>
              <a:ext cx="2190575" cy="927352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3E0C00A-BA17-6EB7-27AA-AFF024AB1569}"/>
                </a:ext>
              </a:extLst>
            </p:cNvPr>
            <p:cNvSpPr/>
            <p:nvPr/>
          </p:nvSpPr>
          <p:spPr>
            <a:xfrm>
              <a:off x="2284876" y="2307564"/>
              <a:ext cx="2190575" cy="542153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E068509-F6BA-6E58-D894-63F66275FEB2}"/>
                </a:ext>
              </a:extLst>
            </p:cNvPr>
            <p:cNvSpPr/>
            <p:nvPr/>
          </p:nvSpPr>
          <p:spPr>
            <a:xfrm>
              <a:off x="98418" y="3271327"/>
              <a:ext cx="2190575" cy="981133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4C3F111-B451-2571-2A1D-D7FADBC9650A}"/>
                </a:ext>
              </a:extLst>
            </p:cNvPr>
            <p:cNvSpPr/>
            <p:nvPr/>
          </p:nvSpPr>
          <p:spPr>
            <a:xfrm>
              <a:off x="2281282" y="2849717"/>
              <a:ext cx="2190575" cy="1417899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2DAFF35D-A02A-CA84-24A7-CD6F84113795}"/>
              </a:ext>
            </a:extLst>
          </p:cNvPr>
          <p:cNvSpPr txBox="1"/>
          <p:nvPr/>
        </p:nvSpPr>
        <p:spPr>
          <a:xfrm>
            <a:off x="55314" y="3475985"/>
            <a:ext cx="25868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Reading – Informational Text: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63F12D6-A2FD-DCC4-FA3E-D3E19577204D}"/>
              </a:ext>
            </a:extLst>
          </p:cNvPr>
          <p:cNvSpPr txBox="1"/>
          <p:nvPr/>
        </p:nvSpPr>
        <p:spPr>
          <a:xfrm>
            <a:off x="71793" y="5064106"/>
            <a:ext cx="1236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Writing: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971EE10-3D09-CFE0-EECA-A1F9B9C96A2F}"/>
              </a:ext>
            </a:extLst>
          </p:cNvPr>
          <p:cNvSpPr txBox="1"/>
          <p:nvPr/>
        </p:nvSpPr>
        <p:spPr>
          <a:xfrm>
            <a:off x="4546778" y="1325693"/>
            <a:ext cx="2224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Reading - Literature: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9FA7903-114F-0658-8FFF-BBC8B40689A7}"/>
              </a:ext>
            </a:extLst>
          </p:cNvPr>
          <p:cNvSpPr txBox="1"/>
          <p:nvPr/>
        </p:nvSpPr>
        <p:spPr>
          <a:xfrm>
            <a:off x="4527881" y="4296691"/>
            <a:ext cx="16748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Language: 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8EB7E85-1786-7611-C153-ABF1BB69F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723" y="251014"/>
            <a:ext cx="1668623" cy="52530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ADF0327-03BF-623A-9587-64176C913B1C}"/>
              </a:ext>
            </a:extLst>
          </p:cNvPr>
          <p:cNvSpPr txBox="1"/>
          <p:nvPr/>
        </p:nvSpPr>
        <p:spPr>
          <a:xfrm>
            <a:off x="4504108" y="1677247"/>
            <a:ext cx="44422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RL.4.1: </a:t>
            </a:r>
            <a:r>
              <a:rPr lang="en-US" sz="12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Refer to details and examples 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in a text when explaining what the text says explicitly and when drawing inferences from the text.</a:t>
            </a:r>
          </a:p>
          <a:p>
            <a:endParaRPr lang="en-US" sz="1200" dirty="0">
              <a:solidFill>
                <a:srgbClr val="444444"/>
              </a:solidFill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RL.4.10: By the end of the year, 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read and comprehend literature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including stories, dramas, and poetry, in the grades 4-5 text complexity band proficiently, with scaffolding as needed at the high end of the range.</a:t>
            </a:r>
            <a:endParaRPr lang="en-US" sz="1200" dirty="0">
              <a:highlight>
                <a:srgbClr val="FFFF00"/>
              </a:highlight>
            </a:endParaRPr>
          </a:p>
          <a:p>
            <a:endParaRPr lang="en-US" sz="120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F29C4E-E5D0-CAA1-BB28-DF01294B98A3}"/>
              </a:ext>
            </a:extLst>
          </p:cNvPr>
          <p:cNvSpPr txBox="1"/>
          <p:nvPr/>
        </p:nvSpPr>
        <p:spPr>
          <a:xfrm>
            <a:off x="24600" y="3818151"/>
            <a:ext cx="24753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 essential standards this month.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D314F3-F412-42BD-730F-028EC762BFDE}"/>
              </a:ext>
            </a:extLst>
          </p:cNvPr>
          <p:cNvSpPr txBox="1"/>
          <p:nvPr/>
        </p:nvSpPr>
        <p:spPr>
          <a:xfrm>
            <a:off x="4538241" y="3570014"/>
            <a:ext cx="43796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SL.4.1: Engage effectively in a range of 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collaborative discussions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(one-on-one, in groups, and teacher-led) with diverse partners on grade 4 topics and texts, building on others' ideas and expressing their own clearly.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8B19DD-DCB9-3281-5C4D-45B760E97A2D}"/>
              </a:ext>
            </a:extLst>
          </p:cNvPr>
          <p:cNvSpPr txBox="1"/>
          <p:nvPr/>
        </p:nvSpPr>
        <p:spPr>
          <a:xfrm>
            <a:off x="51096" y="1511984"/>
            <a:ext cx="4439533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500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RF.4.4a: </a:t>
            </a:r>
            <a:r>
              <a:rPr lang="en-US" sz="12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Read grade-level 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text with purpose and understanding.</a:t>
            </a:r>
          </a:p>
          <a:p>
            <a:endParaRPr lang="en-US" sz="1200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sz="500" dirty="0"/>
          </a:p>
          <a:p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RF.4.4b: </a:t>
            </a:r>
            <a:r>
              <a:rPr lang="en-US" sz="12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Read grade-level prose and poetr</a:t>
            </a:r>
            <a:r>
              <a:rPr lang="en-US" sz="12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y orally with accuracy, appropriate rate, and expression on successive readings.</a:t>
            </a:r>
          </a:p>
          <a:p>
            <a:endParaRPr lang="en-US" sz="1200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sz="500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RF.4.4c: 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context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confirm or self-correct word recognition and understanding, rereading, as necessary.</a:t>
            </a: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A3E662-DA84-A0B4-7E38-21A7B2137EFC}"/>
              </a:ext>
            </a:extLst>
          </p:cNvPr>
          <p:cNvSpPr txBox="1"/>
          <p:nvPr/>
        </p:nvSpPr>
        <p:spPr>
          <a:xfrm>
            <a:off x="36175" y="5317017"/>
            <a:ext cx="442288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W.4.5: With guidance and support from peers and adults, develop and strengthen writing as needed by </a:t>
            </a:r>
            <a:r>
              <a:rPr lang="en-US" sz="11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planning, revising, and editing</a:t>
            </a:r>
            <a:r>
              <a:rPr lang="en-US" sz="11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endParaRPr lang="en-US" sz="1100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sz="500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sz="11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W.4.8 </a:t>
            </a:r>
            <a:r>
              <a:rPr lang="en-US" sz="11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Recall relevant inf</a:t>
            </a:r>
            <a:r>
              <a:rPr lang="en-US" sz="11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ormation from experiences or gather relevant information from print and digital sources; take notes and categorize information and provide a list of sources.</a:t>
            </a:r>
          </a:p>
          <a:p>
            <a:endParaRPr lang="en-US" sz="500" dirty="0">
              <a:solidFill>
                <a:srgbClr val="444444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949A7D-F7C4-D1F2-76A5-6B3B541C7EB7}"/>
              </a:ext>
            </a:extLst>
          </p:cNvPr>
          <p:cNvSpPr txBox="1"/>
          <p:nvPr/>
        </p:nvSpPr>
        <p:spPr>
          <a:xfrm>
            <a:off x="4459054" y="4530408"/>
            <a:ext cx="468494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444444"/>
                </a:solidFill>
                <a:latin typeface="Calibri" panose="020F0502020204030204" pitchFamily="34" charset="0"/>
              </a:rPr>
              <a:t>L.4.1c Use </a:t>
            </a:r>
            <a:r>
              <a:rPr lang="en-US" sz="1100" b="1" dirty="0">
                <a:solidFill>
                  <a:srgbClr val="444444"/>
                </a:solidFill>
                <a:latin typeface="Calibri" panose="020F0502020204030204" pitchFamily="34" charset="0"/>
              </a:rPr>
              <a:t>modal auxiliaries </a:t>
            </a:r>
            <a:r>
              <a:rPr lang="en-US" sz="1100" dirty="0">
                <a:solidFill>
                  <a:srgbClr val="444444"/>
                </a:solidFill>
                <a:latin typeface="Calibri" panose="020F0502020204030204" pitchFamily="34" charset="0"/>
              </a:rPr>
              <a:t>to convey various conditions.</a:t>
            </a:r>
          </a:p>
          <a:p>
            <a:endParaRPr lang="en-US" sz="110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100" dirty="0">
                <a:solidFill>
                  <a:srgbClr val="444444"/>
                </a:solidFill>
                <a:latin typeface="Calibri" panose="020F0502020204030204" pitchFamily="34" charset="0"/>
              </a:rPr>
              <a:t>L.4.1g: </a:t>
            </a:r>
            <a:r>
              <a:rPr lang="en-US" sz="11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Correctly use frequently </a:t>
            </a:r>
            <a:r>
              <a:rPr lang="en-US" sz="11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confused words</a:t>
            </a:r>
            <a:r>
              <a:rPr lang="en-US" sz="11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endParaRPr lang="en-US" sz="1100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L.4.4a: </a:t>
            </a:r>
            <a:r>
              <a:rPr lang="en-US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context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as a clue to the meaning of a word or phrase.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DCEF4F-2F56-F46A-3376-08CBF8E823F0}"/>
              </a:ext>
            </a:extLst>
          </p:cNvPr>
          <p:cNvSpPr txBox="1"/>
          <p:nvPr/>
        </p:nvSpPr>
        <p:spPr>
          <a:xfrm>
            <a:off x="5145428" y="839261"/>
            <a:ext cx="20797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Unit 4 Pacing Guide 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A685EA-C918-D5D4-268A-6CEC5C67B19D}"/>
              </a:ext>
            </a:extLst>
          </p:cNvPr>
          <p:cNvSpPr txBox="1"/>
          <p:nvPr/>
        </p:nvSpPr>
        <p:spPr>
          <a:xfrm>
            <a:off x="4505604" y="3367289"/>
            <a:ext cx="1846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Speaking &amp; Listening: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A58855A-638C-947F-FF38-EADD7F52B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20952495">
            <a:off x="356618" y="157186"/>
            <a:ext cx="1074139" cy="107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LA/English Language Arts - Fry Elementary First Grade">
            <a:extLst>
              <a:ext uri="{FF2B5EF4-FFF2-40B4-BE49-F238E27FC236}">
                <a16:creationId xmlns:a16="http://schemas.microsoft.com/office/drawing/2014/main" id="{5E02A94B-8984-55B9-4A08-3D3668B95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960" y="5444400"/>
            <a:ext cx="1781528" cy="130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81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CD2E0BC-A367-817A-66D1-61205FF97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84" b="18084"/>
          <a:stretch/>
        </p:blipFill>
        <p:spPr bwMode="auto">
          <a:xfrm>
            <a:off x="191879" y="5377843"/>
            <a:ext cx="2084684" cy="136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9EA31FE6-C098-27A6-F6DB-F119A0C0943C}"/>
              </a:ext>
            </a:extLst>
          </p:cNvPr>
          <p:cNvGrpSpPr/>
          <p:nvPr/>
        </p:nvGrpSpPr>
        <p:grpSpPr>
          <a:xfrm>
            <a:off x="134240" y="48237"/>
            <a:ext cx="4380101" cy="5295550"/>
            <a:chOff x="132127" y="1858034"/>
            <a:chExt cx="4819475" cy="230867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8C7F30-E460-E479-837C-B5435B853A9A}"/>
                </a:ext>
              </a:extLst>
            </p:cNvPr>
            <p:cNvSpPr/>
            <p:nvPr/>
          </p:nvSpPr>
          <p:spPr>
            <a:xfrm>
              <a:off x="132127" y="1858034"/>
              <a:ext cx="4819475" cy="2308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F797DE0-397A-0466-FCC1-32338B25E114}"/>
                </a:ext>
              </a:extLst>
            </p:cNvPr>
            <p:cNvSpPr/>
            <p:nvPr/>
          </p:nvSpPr>
          <p:spPr>
            <a:xfrm>
              <a:off x="132127" y="1858034"/>
              <a:ext cx="4819475" cy="21383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30FF84E-57FD-CCAA-FBBE-FF1AECB30585}"/>
              </a:ext>
            </a:extLst>
          </p:cNvPr>
          <p:cNvGrpSpPr/>
          <p:nvPr/>
        </p:nvGrpSpPr>
        <p:grpSpPr>
          <a:xfrm>
            <a:off x="4585936" y="125623"/>
            <a:ext cx="4366186" cy="2873189"/>
            <a:chOff x="4587144" y="4278400"/>
            <a:chExt cx="4366186" cy="2415291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2A66E93-41BE-2A75-9EDC-1ADEB4B0E3AF}"/>
                </a:ext>
              </a:extLst>
            </p:cNvPr>
            <p:cNvGrpSpPr/>
            <p:nvPr/>
          </p:nvGrpSpPr>
          <p:grpSpPr>
            <a:xfrm>
              <a:off x="4587144" y="4290109"/>
              <a:ext cx="1449937" cy="2403581"/>
              <a:chOff x="132127" y="1858034"/>
              <a:chExt cx="4819475" cy="2308673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2EBD124-3A0A-1B65-8459-A2DAC01CF2D4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23086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41BBA19-0408-FA9C-D50D-1AD9F8E0A607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323165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015F47E8-C345-F097-F99F-1E8E380489C4}"/>
                </a:ext>
              </a:extLst>
            </p:cNvPr>
            <p:cNvGrpSpPr/>
            <p:nvPr/>
          </p:nvGrpSpPr>
          <p:grpSpPr>
            <a:xfrm>
              <a:off x="6037081" y="4290109"/>
              <a:ext cx="1449937" cy="2403582"/>
              <a:chOff x="132127" y="1858034"/>
              <a:chExt cx="4819475" cy="2308674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5819B18-E5D2-5F92-9068-9F71CE976B03}"/>
                  </a:ext>
                </a:extLst>
              </p:cNvPr>
              <p:cNvSpPr/>
              <p:nvPr/>
            </p:nvSpPr>
            <p:spPr>
              <a:xfrm>
                <a:off x="132127" y="1858035"/>
                <a:ext cx="4819475" cy="23086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87446AC-D76D-CDFE-0335-1463357605A6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323165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01C4871-FC9D-FDE5-8B8E-9F300D1240F9}"/>
                </a:ext>
              </a:extLst>
            </p:cNvPr>
            <p:cNvGrpSpPr/>
            <p:nvPr/>
          </p:nvGrpSpPr>
          <p:grpSpPr>
            <a:xfrm>
              <a:off x="7487018" y="4290109"/>
              <a:ext cx="1449937" cy="2403581"/>
              <a:chOff x="132127" y="1858034"/>
              <a:chExt cx="4819475" cy="2308673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3F72603-0D53-835C-605C-3C812DF55A8A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23086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701AADC-0563-ADDC-B939-619C1F4F41A7}"/>
                  </a:ext>
                </a:extLst>
              </p:cNvPr>
              <p:cNvSpPr/>
              <p:nvPr/>
            </p:nvSpPr>
            <p:spPr>
              <a:xfrm>
                <a:off x="132127" y="1858034"/>
                <a:ext cx="4819475" cy="323165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9A6B303-55DC-BFA8-4E0E-41CEAFC60349}"/>
                </a:ext>
              </a:extLst>
            </p:cNvPr>
            <p:cNvSpPr txBox="1"/>
            <p:nvPr/>
          </p:nvSpPr>
          <p:spPr>
            <a:xfrm>
              <a:off x="5589163" y="4278400"/>
              <a:ext cx="28257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latin typeface="KG Payphone" panose="02000000000000000000" pitchFamily="2" charset="0"/>
                </a:rPr>
                <a:t>Integrated Strategies</a:t>
              </a:r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25AF519-8616-D51A-FA07-D54EC30BE5A2}"/>
                </a:ext>
              </a:extLst>
            </p:cNvPr>
            <p:cNvSpPr txBox="1"/>
            <p:nvPr/>
          </p:nvSpPr>
          <p:spPr>
            <a:xfrm>
              <a:off x="4600747" y="4596946"/>
              <a:ext cx="1463446" cy="243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KG Payphone" panose="02000000000000000000" pitchFamily="2" charset="0"/>
                </a:rPr>
                <a:t>Engagement: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0B32BE2-FA35-0C50-078B-E8727FE96F41}"/>
                </a:ext>
              </a:extLst>
            </p:cNvPr>
            <p:cNvSpPr txBox="1"/>
            <p:nvPr/>
          </p:nvSpPr>
          <p:spPr>
            <a:xfrm>
              <a:off x="6037081" y="4605090"/>
              <a:ext cx="1463446" cy="2295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latin typeface="KG Payphone" panose="02000000000000000000" pitchFamily="2" charset="0"/>
                </a:rPr>
                <a:t>Blended Learning:</a:t>
              </a:r>
              <a:endParaRPr lang="en-US" sz="1100" b="1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D3D5145-7D18-CBAA-557C-8C1F9F9C1512}"/>
                </a:ext>
              </a:extLst>
            </p:cNvPr>
            <p:cNvSpPr txBox="1"/>
            <p:nvPr/>
          </p:nvSpPr>
          <p:spPr>
            <a:xfrm>
              <a:off x="7403989" y="4620572"/>
              <a:ext cx="1549341" cy="243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KG Payphone" panose="02000000000000000000" pitchFamily="2" charset="0"/>
                </a:rPr>
                <a:t>Language ELLevation: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360A1A8-1ACF-9038-C9B5-2B708959C0C8}"/>
              </a:ext>
            </a:extLst>
          </p:cNvPr>
          <p:cNvGrpSpPr/>
          <p:nvPr/>
        </p:nvGrpSpPr>
        <p:grpSpPr>
          <a:xfrm>
            <a:off x="4585936" y="2952226"/>
            <a:ext cx="4395635" cy="3834467"/>
            <a:chOff x="132127" y="1858034"/>
            <a:chExt cx="4836567" cy="230867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641D6A9-CC11-C9B4-154E-6444706F2A67}"/>
                </a:ext>
              </a:extLst>
            </p:cNvPr>
            <p:cNvSpPr/>
            <p:nvPr/>
          </p:nvSpPr>
          <p:spPr>
            <a:xfrm>
              <a:off x="132127" y="1858034"/>
              <a:ext cx="4819475" cy="2308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BAEF029-0E78-55D3-F6DE-E9346AE471A8}"/>
                </a:ext>
              </a:extLst>
            </p:cNvPr>
            <p:cNvSpPr/>
            <p:nvPr/>
          </p:nvSpPr>
          <p:spPr>
            <a:xfrm>
              <a:off x="149219" y="1873959"/>
              <a:ext cx="4819475" cy="21383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2D61A12F-9085-E9E1-13CA-CD10C2136CB8}"/>
              </a:ext>
            </a:extLst>
          </p:cNvPr>
          <p:cNvSpPr txBox="1"/>
          <p:nvPr/>
        </p:nvSpPr>
        <p:spPr>
          <a:xfrm>
            <a:off x="6083609" y="2904665"/>
            <a:ext cx="17690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KG Payphone" panose="02000000000000000000" pitchFamily="2" charset="0"/>
              </a:rPr>
              <a:t>Science</a:t>
            </a: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065505D-7200-A5A7-C44F-BCDD7D7E2CA8}"/>
              </a:ext>
            </a:extLst>
          </p:cNvPr>
          <p:cNvSpPr txBox="1"/>
          <p:nvPr/>
        </p:nvSpPr>
        <p:spPr>
          <a:xfrm>
            <a:off x="1790166" y="58786"/>
            <a:ext cx="1219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KG Payphone" panose="02000000000000000000" pitchFamily="2" charset="0"/>
              </a:rPr>
              <a:t>Math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0A3A9-7FF0-121A-099A-FC451F1CEBE0}"/>
              </a:ext>
            </a:extLst>
          </p:cNvPr>
          <p:cNvSpPr txBox="1"/>
          <p:nvPr/>
        </p:nvSpPr>
        <p:spPr>
          <a:xfrm>
            <a:off x="226636" y="2030848"/>
            <a:ext cx="43060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Critical Content Area 1: </a:t>
            </a:r>
          </a:p>
          <a:p>
            <a:pPr algn="ctr"/>
            <a:r>
              <a:rPr lang="en-US" sz="12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Numbers &amp; Operations in Base Ten</a:t>
            </a:r>
          </a:p>
          <a:p>
            <a:pPr algn="ctr"/>
            <a:endParaRPr lang="en-US" sz="500" b="1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generalize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their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understanding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place value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1,000,000,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understanding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relative sizes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numbers in each place. (NBT.1; NBT.2)</a:t>
            </a:r>
            <a:endParaRPr lang="en-US" sz="1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en-US" sz="5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They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apply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their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understanding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models for multiplication (equal-sized groups, arrays, area models),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place value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and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properties of operations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in particular the distributive property, as they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develop, discuss,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use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efficient, accurate, and generalizable methods to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compute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products of multi-digit whole numbers. Depending on the numbers and the context, they select and accurately apply appropriate methods to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estimate or mentally calculate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products. They develop fluency with efficient procedures for multiplying whole numbers;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understand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explain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why the procedures work based on place value and properties of operations; and use them to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solve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problems. (NBT.5)</a:t>
            </a:r>
            <a:endParaRPr lang="en-US" sz="1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en-US" sz="5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apply their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understanding of models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division,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 value, properties of operations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and the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relationship of division to multiplication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as they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develop, discuss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and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efficient, accurate, and generalizable procedures to find quotients involving multi-digit dividends. They select and accurately apply appropriate methods to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estimate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mentally calculate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quotients, and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interpret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remainders based upon the context. (NBT.6)</a:t>
            </a:r>
            <a:endParaRPr lang="en-US" sz="1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B0870F-3625-1D9B-ECB7-D8322CAB8380}"/>
              </a:ext>
            </a:extLst>
          </p:cNvPr>
          <p:cNvSpPr txBox="1"/>
          <p:nvPr/>
        </p:nvSpPr>
        <p:spPr>
          <a:xfrm>
            <a:off x="2251527" y="5377843"/>
            <a:ext cx="24745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Envision Pacing Framework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hlinkClick r:id="rId4"/>
              </a:rPr>
              <a:t> Topic 5: Curriculum Guide </a:t>
            </a:r>
          </a:p>
          <a:p>
            <a:endParaRPr lang="en-US" sz="1200" dirty="0">
              <a:hlinkClick r:id="rId4"/>
            </a:endParaRPr>
          </a:p>
          <a:p>
            <a:r>
              <a:rPr lang="en-US" sz="1200" dirty="0">
                <a:hlinkClick r:id="rId4"/>
              </a:rPr>
              <a:t> </a:t>
            </a:r>
            <a:r>
              <a:rPr lang="en-US" sz="1200" dirty="0">
                <a:hlinkClick r:id="rId5"/>
              </a:rPr>
              <a:t>Topic 6: Curriculum Guide</a:t>
            </a:r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817FBB-11BD-24C2-86C9-1718EF167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39599"/>
              </p:ext>
            </p:extLst>
          </p:nvPr>
        </p:nvGraphicFramePr>
        <p:xfrm>
          <a:off x="427839" y="555165"/>
          <a:ext cx="3467686" cy="1175385"/>
        </p:xfrm>
        <a:graphic>
          <a:graphicData uri="http://schemas.openxmlformats.org/drawingml/2006/table">
            <a:tbl>
              <a:tblPr/>
              <a:tblGrid>
                <a:gridCol w="3467686">
                  <a:extLst>
                    <a:ext uri="{9D8B030D-6E8A-4147-A177-3AD203B41FA5}">
                      <a16:colId xmlns:a16="http://schemas.microsoft.com/office/drawing/2014/main" val="3073805852"/>
                    </a:ext>
                  </a:extLst>
                </a:gridCol>
              </a:tblGrid>
              <a:tr h="5039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Topic 5:</a:t>
                      </a:r>
                    </a:p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Strategies and Properties to Divide by 1-Digit Numbers</a:t>
                      </a:r>
                    </a:p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Lessons</a:t>
                      </a:r>
                    </a:p>
                    <a:p>
                      <a:pPr algn="ctr" fontAlgn="t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Topic 6 :</a:t>
                      </a:r>
                    </a:p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Operations With Whole Numbers to Solve Problems </a:t>
                      </a:r>
                    </a:p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Lessons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097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E0DFEEB-302A-DC63-EC9A-5362D0C6B3A4}"/>
              </a:ext>
            </a:extLst>
          </p:cNvPr>
          <p:cNvSpPr txBox="1"/>
          <p:nvPr/>
        </p:nvSpPr>
        <p:spPr>
          <a:xfrm>
            <a:off x="4380122" y="327441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Physical Science –</a:t>
            </a:r>
            <a:r>
              <a:rPr lang="en-US" sz="20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hlinkClick r:id="rId6"/>
              </a:rPr>
              <a:t> </a:t>
            </a:r>
            <a:r>
              <a:rPr lang="en-US" sz="20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hlinkClick r:id="rId7"/>
              </a:rPr>
              <a:t>Energy</a:t>
            </a:r>
            <a:endParaRPr lang="en-US" sz="2000" b="1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en-US" sz="1200" dirty="0">
                <a:solidFill>
                  <a:srgbClr val="444444"/>
                </a:solidFill>
                <a:latin typeface="Calibri" panose="020F0502020204030204" pitchFamily="34" charset="0"/>
              </a:rPr>
              <a:t>(November 13 – March 15)</a:t>
            </a:r>
            <a:endParaRPr lang="en-US" sz="12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E7E19D-F157-56B7-F763-086BABB84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921889"/>
              </p:ext>
            </p:extLst>
          </p:nvPr>
        </p:nvGraphicFramePr>
        <p:xfrm>
          <a:off x="4674260" y="3919470"/>
          <a:ext cx="4223013" cy="1814617"/>
        </p:xfrm>
        <a:graphic>
          <a:graphicData uri="http://schemas.openxmlformats.org/drawingml/2006/table">
            <a:tbl>
              <a:tblPr/>
              <a:tblGrid>
                <a:gridCol w="4223013">
                  <a:extLst>
                    <a:ext uri="{9D8B030D-6E8A-4147-A177-3AD203B41FA5}">
                      <a16:colId xmlns:a16="http://schemas.microsoft.com/office/drawing/2014/main" val="2021336174"/>
                    </a:ext>
                  </a:extLst>
                </a:gridCol>
              </a:tblGrid>
              <a:tr h="1814617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200" b="0" i="0" u="sng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Investigation 1 &amp; 2*:</a:t>
                      </a:r>
                      <a:endParaRPr lang="en-US" sz="1200" b="0" i="0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200" b="0" i="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*4-PS3–2: Make observations to provide evidence that energy can be transferred from place to place by sound, light, heat, and electric currents. </a:t>
                      </a:r>
                    </a:p>
                    <a:p>
                      <a:endParaRPr lang="en-US" sz="1200" b="0" i="0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4-PS3–4: Apply scientific ideas to design, test, and refine a device that converts energy from one form to another.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3-5-ETS1: Engineering Design</a:t>
                      </a:r>
                    </a:p>
                  </a:txBody>
                  <a:tcPr marL="9525" marR="9525" marT="9525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6765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5E2EA55-9F1A-2069-FBEC-DD639CD76CE5}"/>
              </a:ext>
            </a:extLst>
          </p:cNvPr>
          <p:cNvSpPr txBox="1"/>
          <p:nvPr/>
        </p:nvSpPr>
        <p:spPr>
          <a:xfrm>
            <a:off x="4694351" y="5967181"/>
            <a:ext cx="228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8"/>
              </a:rPr>
              <a:t>Foss Pacing Guide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F93043-981E-DB75-2A1E-65C52505CF1F}"/>
              </a:ext>
            </a:extLst>
          </p:cNvPr>
          <p:cNvSpPr txBox="1"/>
          <p:nvPr/>
        </p:nvSpPr>
        <p:spPr>
          <a:xfrm>
            <a:off x="4497116" y="862723"/>
            <a:ext cx="16275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0" u="none" strike="noStrike" dirty="0">
                <a:solidFill>
                  <a:srgbClr val="444444"/>
                </a:solidFill>
                <a:effectLst/>
                <a:latin typeface="Calibri" panose="020F0502020204030204" pitchFamily="34" charset="0"/>
                <a:hlinkClick r:id="rId9"/>
              </a:rPr>
              <a:t>Role Play </a:t>
            </a:r>
            <a:endParaRPr lang="en-US" sz="1200" b="1" i="0" u="none" strike="noStrike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/>
            <a:endParaRPr lang="en-US" sz="1200" i="0" u="none" strike="noStrike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en-US" sz="1200" i="0" u="none" strike="noStrike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Students assume the role of a person or act out a given situation. These can be performed by individual students, in pairs, or in groups.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73913B-08CA-951E-F1D5-EC37B480828D}"/>
              </a:ext>
            </a:extLst>
          </p:cNvPr>
          <p:cNvSpPr txBox="1"/>
          <p:nvPr/>
        </p:nvSpPr>
        <p:spPr>
          <a:xfrm>
            <a:off x="6035873" y="809767"/>
            <a:ext cx="1377930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Formative Assessment</a:t>
            </a:r>
          </a:p>
          <a:p>
            <a:pPr algn="ctr"/>
            <a:endParaRPr lang="en-US" sz="11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/>
            <a:r>
              <a:rPr lang="en-US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Students use digital tools like Nearpod, Quizizz, Padlet, etc. to take short quizzes or complete exit tickets, providing teachers with immediate data.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3A3FEA3-6E89-59B7-A522-C85294FC5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79257"/>
              </p:ext>
            </p:extLst>
          </p:nvPr>
        </p:nvGraphicFramePr>
        <p:xfrm>
          <a:off x="7497388" y="781043"/>
          <a:ext cx="1436334" cy="2158389"/>
        </p:xfrm>
        <a:graphic>
          <a:graphicData uri="http://schemas.openxmlformats.org/drawingml/2006/table">
            <a:tbl>
              <a:tblPr/>
              <a:tblGrid>
                <a:gridCol w="1436334">
                  <a:extLst>
                    <a:ext uri="{9D8B030D-6E8A-4147-A177-3AD203B41FA5}">
                      <a16:colId xmlns:a16="http://schemas.microsoft.com/office/drawing/2014/main" val="2986537860"/>
                    </a:ext>
                  </a:extLst>
                </a:gridCol>
              </a:tblGrid>
              <a:tr h="215838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Writing Windows </a:t>
                      </a:r>
                      <a:endParaRPr lang="en-US" sz="1200" b="1" i="0" u="none" strike="noStrike" dirty="0">
                        <a:solidFill>
                          <a:srgbClr val="4444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Students will view an image related to the content topic, brainstorm related words and phrases with a peer, and </a:t>
                      </a:r>
                      <a:br>
                        <a:rPr lang="en-US" sz="1200" b="0" i="0" u="none" strike="noStrike" kern="120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kern="1200" dirty="0">
                          <a:solidFill>
                            <a:srgbClr val="444444"/>
                          </a:solidFill>
                          <a:effectLst/>
                          <a:latin typeface="Calibri" panose="020F0502020204030204" pitchFamily="34" charset="0"/>
                        </a:rPr>
                        <a:t>write a descriptive phrase, sentence, or paragraph about the image.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946946"/>
                  </a:ext>
                </a:extLst>
              </a:tr>
            </a:tbl>
          </a:graphicData>
        </a:graphic>
      </p:graphicFrame>
      <p:pic>
        <p:nvPicPr>
          <p:cNvPr id="1026" name="Picture 2" descr="Energy Lesson | Kinetic and Potential Energy Video Lesson ...">
            <a:extLst>
              <a:ext uri="{FF2B5EF4-FFF2-40B4-BE49-F238E27FC236}">
                <a16:creationId xmlns:a16="http://schemas.microsoft.com/office/drawing/2014/main" id="{29C89C98-AF72-1DA0-C58D-89A188A0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44" y="5466949"/>
            <a:ext cx="22860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1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3805EF098BE44C8ECEC9D1449C1DF4" ma:contentTypeVersion="23" ma:contentTypeDescription="Create a new document." ma:contentTypeScope="" ma:versionID="db692020c1b8baa7a3b48917c9bfb769">
  <xsd:schema xmlns:xsd="http://www.w3.org/2001/XMLSchema" xmlns:xs="http://www.w3.org/2001/XMLSchema" xmlns:p="http://schemas.microsoft.com/office/2006/metadata/properties" xmlns:ns2="771314c3-a4db-4c73-a5ce-bf8cbe87855c" xmlns:ns3="16961b2f-8a75-46cf-8274-e4b0d5aca2de" targetNamespace="http://schemas.microsoft.com/office/2006/metadata/properties" ma:root="true" ma:fieldsID="f0475ca5abe81f08a1c7751fd7c9b36d" ns2:_="" ns3:_="">
    <xsd:import namespace="771314c3-a4db-4c73-a5ce-bf8cbe87855c"/>
    <xsd:import namespace="16961b2f-8a75-46cf-8274-e4b0d5aca2d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SearchPropertie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314c3-a4db-4c73-a5ce-bf8cbe8785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a7c22ae-d30b-4d43-bceb-741d3d518d16}" ma:internalName="TaxCatchAll" ma:showField="CatchAllData" ma:web="771314c3-a4db-4c73-a5ce-bf8cbe8785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61b2f-8a75-46cf-8274-e4b0d5aca2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b177674a-93d8-43e8-a10b-b85826e349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8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6961b2f-8a75-46cf-8274-e4b0d5aca2de">
      <Terms xmlns="http://schemas.microsoft.com/office/infopath/2007/PartnerControls"/>
    </lcf76f155ced4ddcb4097134ff3c332f>
    <TaxCatchAll xmlns="771314c3-a4db-4c73-a5ce-bf8cbe87855c" xsi:nil="true"/>
    <_dlc_DocId xmlns="771314c3-a4db-4c73-a5ce-bf8cbe87855c">WCSDPUBDOCS-1894968439-176485</_dlc_DocId>
    <_dlc_DocIdUrl xmlns="771314c3-a4db-4c73-a5ce-bf8cbe87855c">
      <Url>https://washoeschools.sharepoint.com/sites/publicdocs/_layouts/15/DocIdRedir.aspx?ID=WCSDPUBDOCS-1894968439-176485</Url>
      <Description>WCSDPUBDOCS-1894968439-176485</Description>
    </_dlc_DocIdUrl>
  </documentManagement>
</p:properties>
</file>

<file path=customXml/itemProps1.xml><?xml version="1.0" encoding="utf-8"?>
<ds:datastoreItem xmlns:ds="http://schemas.openxmlformats.org/officeDocument/2006/customXml" ds:itemID="{790FCC1E-F3C5-441D-AC24-EF67EDF4AFFA}"/>
</file>

<file path=customXml/itemProps2.xml><?xml version="1.0" encoding="utf-8"?>
<ds:datastoreItem xmlns:ds="http://schemas.openxmlformats.org/officeDocument/2006/customXml" ds:itemID="{22443CC6-3F65-406E-8FA5-2D690C4A4076}"/>
</file>

<file path=customXml/itemProps3.xml><?xml version="1.0" encoding="utf-8"?>
<ds:datastoreItem xmlns:ds="http://schemas.openxmlformats.org/officeDocument/2006/customXml" ds:itemID="{45282488-7BB9-4D4D-BD00-DBBE451B5E0D}"/>
</file>

<file path=customXml/itemProps4.xml><?xml version="1.0" encoding="utf-8"?>
<ds:datastoreItem xmlns:ds="http://schemas.openxmlformats.org/officeDocument/2006/customXml" ds:itemID="{ADB5F681-84F2-4C12-8727-835D35759D7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2958</TotalTime>
  <Words>804</Words>
  <Application>Microsoft Office PowerPoint</Application>
  <PresentationFormat>Letter Paper (8.5x11 in)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KG Payphone</vt:lpstr>
      <vt:lpstr>Segoe UI</vt:lpstr>
      <vt:lpstr>Office Theme</vt:lpstr>
      <vt:lpstr>Fourth Grade Elementary Curriculum Essentials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Grade</dc:title>
  <dc:creator>Dillon, Michelle</dc:creator>
  <cp:lastModifiedBy>Pruyn, Melissa</cp:lastModifiedBy>
  <cp:revision>127</cp:revision>
  <dcterms:created xsi:type="dcterms:W3CDTF">2023-07-31T21:58:12Z</dcterms:created>
  <dcterms:modified xsi:type="dcterms:W3CDTF">2023-11-07T23:11:26Z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0x0101008B3805EF098BE44C8ECEC9D1449C1DF4</vt:lpwstr>
  </property>
  <property fmtid="{D5CDD505-2E9C-101B-9397-08002B2CF9AE}" pid="3" name="_dlc_DocIdItemGuid">
    <vt:lpwstr>0ef71467-5e19-47f2-811f-5a96648b2816</vt:lpwstr>
  </property>
</Properties>
</file>